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Stock Price Prediction in Pakistan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analysis of the Pakistan Stock Exchange (PSX) using machine learning algorithms.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875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864037" y="1877258"/>
            <a:ext cx="69294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the Dataset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29333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analysis utilises an educational dataset from Kaggle, focusing on the Pakistan Stock Exchange (PSX) from December 2021 to December 2024.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4371380"/>
            <a:ext cx="4136231" cy="2570678"/>
          </a:xfrm>
          <a:prstGeom prst="roundRect">
            <a:avLst>
              <a:gd name="adj" fmla="val 56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864037" y="434090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7" name="Shape 5"/>
          <p:cNvSpPr/>
          <p:nvPr/>
        </p:nvSpPr>
        <p:spPr>
          <a:xfrm>
            <a:off x="2561868" y="400109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4038" y="4186238"/>
            <a:ext cx="296228" cy="37028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41333" y="49886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Period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141333" y="547961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1st December 2021 – December 2024.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5247084" y="4371380"/>
            <a:ext cx="4136231" cy="2570678"/>
          </a:xfrm>
          <a:prstGeom prst="roundRect">
            <a:avLst>
              <a:gd name="adj" fmla="val 56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247084" y="434090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6944916" y="400109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86" y="4186238"/>
            <a:ext cx="296228" cy="37028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524381" y="49886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5524381" y="5479613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Date, Symbol, Open, High, Low, Close prices for 90+ unique stocks.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9630132" y="4371380"/>
            <a:ext cx="4136231" cy="2570678"/>
          </a:xfrm>
          <a:prstGeom prst="roundRect">
            <a:avLst>
              <a:gd name="adj" fmla="val 56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9630132" y="4340900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27963" y="400109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34" y="4186238"/>
            <a:ext cx="296228" cy="37028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907429" y="49886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</a:t>
            </a:r>
            <a:endParaRPr lang="en-US" sz="2150" dirty="0"/>
          </a:p>
        </p:txBody>
      </p:sp>
      <p:sp>
        <p:nvSpPr>
          <p:cNvPr id="22" name="Text 17"/>
          <p:cNvSpPr/>
          <p:nvPr/>
        </p:nvSpPr>
        <p:spPr>
          <a:xfrm>
            <a:off x="9907429" y="547961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Clean, organised, and complete with no missing values.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9426"/>
            <a:ext cx="55410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Algorithms Employed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98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leveraged two distinct machine learning algorithms for stock price prediction.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18498"/>
            <a:ext cx="42183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LSTM (Long Short-Term Memory)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80821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Designed for time-series data, remembering past patterns.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846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Learns complex, non-linear behaviours.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16600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Predicts stock bounces after consecutive falls.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218498"/>
            <a:ext cx="32824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RandomForest Regressor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8082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multiple decision trees for robust predictions.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28958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with lagged features (e.g., past 30 days' prices).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6600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Example: Captures patterns from recent price jumps.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32007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Why both?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RandomForest provides a strong baseline, while LSTM captures deeper sequential patterns, allowing for valuable comparison.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78" y="520779"/>
            <a:ext cx="9108638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Alternative Algorithms for Enhanced Accuracy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0678" y="1422797"/>
            <a:ext cx="1330904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Beyond our chosen models, several other algorithms could further refine predictions.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0678" y="1937147"/>
            <a:ext cx="755094" cy="1132642"/>
          </a:xfrm>
          <a:prstGeom prst="roundRect">
            <a:avLst>
              <a:gd name="adj" fmla="val 36002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60" y="2326481"/>
            <a:ext cx="283131" cy="3538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4486" y="2125861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XGBoost / LightGBM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60678" y="3211354"/>
            <a:ext cx="755094" cy="1132642"/>
          </a:xfrm>
          <a:prstGeom prst="roundRect">
            <a:avLst>
              <a:gd name="adj" fmla="val 36002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60" y="3600688"/>
            <a:ext cx="283131" cy="3538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4486" y="3400068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1D CNN / TCN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60678" y="4485561"/>
            <a:ext cx="755094" cy="1132642"/>
          </a:xfrm>
          <a:prstGeom prst="roundRect">
            <a:avLst>
              <a:gd name="adj" fmla="val 3600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0" y="4874895"/>
            <a:ext cx="283131" cy="3538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04486" y="4674275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Transformers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660678" y="5759768"/>
            <a:ext cx="755094" cy="1132642"/>
          </a:xfrm>
          <a:prstGeom prst="roundRect">
            <a:avLst>
              <a:gd name="adj" fmla="val 36002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60" y="6149102"/>
            <a:ext cx="283131" cy="3538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4486" y="5948482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Hybrid Models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660678" y="7104698"/>
            <a:ext cx="1330904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options offer diverse approaches, from advanced tree-based models to deep learning networks and classical time-series methods, each suited for different data characteristics.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7972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 Error Rates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592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models' performance on the test set revealed key insights into their predictive accuracy.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31977"/>
            <a:ext cx="12902327" cy="2150031"/>
          </a:xfrm>
          <a:prstGeom prst="roundRect">
            <a:avLst>
              <a:gd name="adj" fmla="val 1722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447217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450" y="360295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348163" y="3602950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761559" y="3602950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MSE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174956" y="3602950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RMSE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588353" y="3602950"/>
            <a:ext cx="19159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R²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415373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450" y="430946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RandomForest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348163" y="4309467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27.85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6761559" y="4309467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905.93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174956" y="4309467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30.10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1588353" y="4309467"/>
            <a:ext cx="19159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-6.64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277" y="486025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6450" y="5015984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LSTM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4348163" y="5015984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50.29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6761559" y="5015984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2647.98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174956" y="5015984"/>
            <a:ext cx="19121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51.46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1588353" y="5015984"/>
            <a:ext cx="19159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-21.33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64037" y="585966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RandomForest outperformed LSTM, but both models require improvement, likely due to the limited features used (only closing prices).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42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Accuracy: Market &amp; Technical Indicators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7477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Incorporating additional features beyond closing prices can significantly boost prediction accuracy.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647480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9867" y="37940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Trading Volume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789867" y="4285059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Indicates market activity; large spikes often precede big price moves.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05" y="3647480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95335" y="37940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Volatility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395335" y="4285059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price fluctuations; spikes can signal impending changes.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692378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9867" y="58389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Moving Averages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789867" y="6329958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trends and potential crossovers (e.g., Golden/Death Cross).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5692378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95335" y="58389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RSI &amp; MACD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395335" y="6329958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overbought/oversold conditions and momentum shifts.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01" y="395049"/>
            <a:ext cx="8020645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Accuracy: External &amp; Macroeconomic Data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02801" y="1081326"/>
            <a:ext cx="1362479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External factors and macroeconomic indicators play a crucial role in stock movements.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2801" y="1616393"/>
            <a:ext cx="2128123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KSE-100 Index / Sector Index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02801" y="1959531"/>
            <a:ext cx="66371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Stock prices often follow broader market or sector trends.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801" y="2351008"/>
            <a:ext cx="6637139" cy="66371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8080" y="1616393"/>
            <a:ext cx="2255401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Currency &amp; Commodity Prices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98080" y="1959531"/>
            <a:ext cx="66371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USD/PKR exchange rates and oil prices are particularly influential in Pakistan.</a:t>
            </a:r>
            <a:endParaRPr lang="en-US" sz="1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2351008"/>
            <a:ext cx="6637139" cy="663713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2801" y="9311283"/>
            <a:ext cx="1362479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Interest Rates &amp; Inflation: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High interest rates can negatively impact stock prices.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36884"/>
            <a:ext cx="128267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Accuracy: Company &amp; News Sentiment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16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Company-specific events and public sentiment significantly influence stock performance.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589139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3589139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3866436"/>
            <a:ext cx="38051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Earnings Reports &amp; Dividends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4357449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financial results often lead to price surges.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3589139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3589139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3866436"/>
            <a:ext cx="40711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News Sentiment &amp; Social Media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07285" y="4357449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Positive or negative news and social buzz can drive price movements.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570249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Summary: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Integrating diverse features—volume, technical indicators, index data, news sentiment, and FX rates—provides a clearer market picture, leading to better price predictions.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2025-07-30T21:38:59Z</dcterms:created>
  <dcterms:modified xsi:type="dcterms:W3CDTF">2025-07-30T21:38:59Z</dcterms:modified>
</cp:coreProperties>
</file>